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7" r:id="rId2"/>
    <p:sldId id="258" r:id="rId3"/>
    <p:sldId id="271" r:id="rId4"/>
    <p:sldId id="259" r:id="rId5"/>
    <p:sldId id="263" r:id="rId6"/>
    <p:sldId id="265" r:id="rId7"/>
    <p:sldId id="269" r:id="rId8"/>
    <p:sldId id="266" r:id="rId9"/>
    <p:sldId id="267" r:id="rId10"/>
    <p:sldId id="270" r:id="rId11"/>
    <p:sldId id="288" r:id="rId12"/>
    <p:sldId id="262" r:id="rId13"/>
    <p:sldId id="272" r:id="rId14"/>
    <p:sldId id="273" r:id="rId15"/>
    <p:sldId id="278" r:id="rId16"/>
    <p:sldId id="279" r:id="rId17"/>
    <p:sldId id="280" r:id="rId18"/>
    <p:sldId id="281" r:id="rId19"/>
    <p:sldId id="286" r:id="rId20"/>
    <p:sldId id="282" r:id="rId21"/>
    <p:sldId id="283" r:id="rId22"/>
    <p:sldId id="284" r:id="rId23"/>
    <p:sldId id="285" r:id="rId24"/>
    <p:sldId id="287" r:id="rId25"/>
    <p:sldId id="260" r:id="rId26"/>
    <p:sldId id="274" r:id="rId27"/>
    <p:sldId id="275" r:id="rId28"/>
    <p:sldId id="277" r:id="rId29"/>
    <p:sldId id="289" r:id="rId30"/>
    <p:sldId id="290" r:id="rId31"/>
    <p:sldId id="292" r:id="rId32"/>
    <p:sldId id="293" r:id="rId33"/>
    <p:sldId id="294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29" autoAdjust="0"/>
    <p:restoredTop sz="94660"/>
  </p:normalViewPr>
  <p:slideViewPr>
    <p:cSldViewPr snapToGrid="0">
      <p:cViewPr varScale="1">
        <p:scale>
          <a:sx n="73" d="100"/>
          <a:sy n="73" d="100"/>
        </p:scale>
        <p:origin x="82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964E0-9ADC-427F-8B8D-FD5EA36BDBB4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97823-C033-41E1-B9DA-34CD8BD619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3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안녕하세요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아모르파티의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발표를 맞은 컴퓨터공학부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박정아라고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중간발표 때 빅데이터를 활용한 빈집 프로젝트에 대해서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발표했었습니다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중간발표 이후에는 저희의 빈집 프로젝트를 더욱 확대하여 도시재생프로젝트를 진행하였습니다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9278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3589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64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1690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9442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0616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4169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653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802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4516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613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발표는 중간발표 이후부터 활동했던 결과와 해외탐방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차후계획의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순서로 진행하겠습니다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6193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6723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3309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3982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97967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50997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4134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618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5386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2692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495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43032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7648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853086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407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3404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990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4723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838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516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저희가 계획한 빅데이터 처리과정에 대해 말씀드리겠습니다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공공데이터와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크롤링을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활용하여 다음과 같은 데이터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인구 등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건물현황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유동인구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연령층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범죄율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요구사항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불만사항 등의 데이터로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수집될수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데이터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마이닝을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데이터를 분석하고 주변 환경에 알맞은 시설을 추천해주는 형태로 결과물이 나올 것이라고 예상합니다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15DD2-725F-4E1C-A376-DC91AFA4A81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483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754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135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386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100000">
              <a:srgbClr val="F7F7F7"/>
            </a:gs>
            <a:gs pos="86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089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552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515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334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630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369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318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281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116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D9F58-1DBC-4ACF-BFD4-771F224AA23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5B98F-5BEE-4850-9235-3DDCE5721F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476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microsoft.com/office/2007/relationships/hdphoto" Target="../media/hdphoto2.wdp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11" Type="http://schemas.openxmlformats.org/officeDocument/2006/relationships/image" Target="../media/image13.gif"/><Relationship Id="rId5" Type="http://schemas.openxmlformats.org/officeDocument/2006/relationships/image" Target="../media/image6.png"/><Relationship Id="rId15" Type="http://schemas.microsoft.com/office/2007/relationships/hdphoto" Target="../media/hdphoto3.wdp"/><Relationship Id="rId10" Type="http://schemas.openxmlformats.org/officeDocument/2006/relationships/image" Target="../media/image9.png"/><Relationship Id="rId4" Type="http://schemas.openxmlformats.org/officeDocument/2006/relationships/image" Target="../media/image10.png"/><Relationship Id="rId9" Type="http://schemas.microsoft.com/office/2007/relationships/hdphoto" Target="../media/hdphoto1.wdp"/><Relationship Id="rId1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EF0CDA-0959-4F64-B8C3-3A408F71F729}"/>
              </a:ext>
            </a:extLst>
          </p:cNvPr>
          <p:cNvSpPr txBox="1"/>
          <p:nvPr/>
        </p:nvSpPr>
        <p:spPr>
          <a:xfrm>
            <a:off x="610735" y="2676175"/>
            <a:ext cx="2321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Web  Service Computing </a:t>
            </a:r>
            <a:endParaRPr lang="ko-KR" altLang="en-US" sz="14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8A39C-8CA2-4B43-9704-15B7B5427A09}"/>
              </a:ext>
            </a:extLst>
          </p:cNvPr>
          <p:cNvSpPr txBox="1"/>
          <p:nvPr/>
        </p:nvSpPr>
        <p:spPr>
          <a:xfrm>
            <a:off x="706987" y="2830064"/>
            <a:ext cx="48365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todayPlan : </a:t>
            </a:r>
            <a:r>
              <a:rPr lang="ko-KR" altLang="en-US" sz="3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오늘 뭐하지</a:t>
            </a:r>
            <a:r>
              <a:rPr lang="en-US" altLang="ko-KR" sz="3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?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F068957-140F-4945-8F44-0071FABD81F8}"/>
              </a:ext>
            </a:extLst>
          </p:cNvPr>
          <p:cNvSpPr/>
          <p:nvPr/>
        </p:nvSpPr>
        <p:spPr>
          <a:xfrm>
            <a:off x="334963" y="2676175"/>
            <a:ext cx="275772" cy="80022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EA9A88-3570-446A-9E47-D4BC7C67F81F}"/>
              </a:ext>
            </a:extLst>
          </p:cNvPr>
          <p:cNvSpPr txBox="1"/>
          <p:nvPr/>
        </p:nvSpPr>
        <p:spPr>
          <a:xfrm>
            <a:off x="9500161" y="5221119"/>
            <a:ext cx="22526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2014136041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노주영</a:t>
            </a:r>
            <a:endParaRPr lang="en-US" altLang="ko-KR" sz="2000" spc="-15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r"/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2014136070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송재윤</a:t>
            </a:r>
            <a:endParaRPr lang="en-US" altLang="ko-KR" sz="2000" spc="-15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algn="r"/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2014136105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임도은</a:t>
            </a:r>
            <a:endParaRPr lang="en-US" altLang="ko-KR" sz="2000" spc="-150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6442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76710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시스템 흐름도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영화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91141" y="2696841"/>
            <a:ext cx="1555531" cy="38888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위치정보 수신 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106672" y="2586481"/>
            <a:ext cx="1783297" cy="60960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해당 위치의 </a:t>
            </a:r>
            <a:endParaRPr lang="en-US" altLang="ko-KR" sz="16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날씨 정보 출력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6" name="직선 화살표 연결선 15"/>
          <p:cNvCxnSpPr/>
          <p:nvPr/>
        </p:nvCxnSpPr>
        <p:spPr>
          <a:xfrm flipV="1">
            <a:off x="2746672" y="2891282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889969" y="2614282"/>
            <a:ext cx="8194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비 또는 눈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18" name="직선 화살표 연결선 17"/>
          <p:cNvCxnSpPr/>
          <p:nvPr/>
        </p:nvCxnSpPr>
        <p:spPr>
          <a:xfrm flipV="1">
            <a:off x="4889969" y="2891281"/>
            <a:ext cx="828000" cy="0"/>
          </a:xfrm>
          <a:prstGeom prst="straightConnector1">
            <a:avLst/>
          </a:prstGeom>
          <a:ln>
            <a:tailEnd type="non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3106672" y="3842468"/>
            <a:ext cx="1783297" cy="60960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해당 위치의 </a:t>
            </a:r>
            <a:endParaRPr lang="en-US" altLang="ko-KR" sz="16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미세먼지 정보 출력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20" name="직선 연결선 19"/>
          <p:cNvCxnSpPr>
            <a:stCxn id="14" idx="2"/>
          </p:cNvCxnSpPr>
          <p:nvPr/>
        </p:nvCxnSpPr>
        <p:spPr>
          <a:xfrm flipH="1">
            <a:off x="1968906" y="3085724"/>
            <a:ext cx="1" cy="1046918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H="1">
            <a:off x="1958396" y="4126248"/>
            <a:ext cx="828000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V="1">
            <a:off x="2749461" y="4123850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6622134" y="329874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추천 영화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067902" y="3845133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나쁨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29" name="직선 화살표 연결선 28"/>
          <p:cNvCxnSpPr/>
          <p:nvPr/>
        </p:nvCxnSpPr>
        <p:spPr>
          <a:xfrm flipV="1">
            <a:off x="4898514" y="4132642"/>
            <a:ext cx="828000" cy="0"/>
          </a:xfrm>
          <a:prstGeom prst="straightConnector1">
            <a:avLst/>
          </a:prstGeom>
          <a:ln>
            <a:tailEnd type="non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" name="직선 화살표 연결선 4"/>
          <p:cNvCxnSpPr/>
          <p:nvPr/>
        </p:nvCxnSpPr>
        <p:spPr>
          <a:xfrm>
            <a:off x="5718216" y="2891281"/>
            <a:ext cx="845850" cy="5774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 flipV="1">
            <a:off x="5727008" y="3555156"/>
            <a:ext cx="845850" cy="5774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>
            <a:off x="4898514" y="4147269"/>
            <a:ext cx="357211" cy="12267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>
            <a:off x="4889969" y="2887086"/>
            <a:ext cx="422545" cy="23753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588738" y="4707429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else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04014" y="5407822"/>
            <a:ext cx="1217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야외활동 추천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8194" name="Picture 2" descr="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8027" y="2825842"/>
            <a:ext cx="914646" cy="1306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8196" name="Picture 4" descr="기억의 밤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3996" y="2825842"/>
            <a:ext cx="913846" cy="1306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8198" name="Picture 6" descr="반드시 잡는다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9165" y="2825842"/>
            <a:ext cx="916834" cy="1306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10061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38371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제공 정보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266426" y="1795075"/>
            <a:ext cx="7659148" cy="3641503"/>
            <a:chOff x="1957620" y="1795075"/>
            <a:chExt cx="7659148" cy="3641503"/>
          </a:xfrm>
        </p:grpSpPr>
        <p:sp>
          <p:nvSpPr>
            <p:cNvPr id="24" name="직사각형 23"/>
            <p:cNvSpPr/>
            <p:nvPr/>
          </p:nvSpPr>
          <p:spPr>
            <a:xfrm>
              <a:off x="1957623" y="1795075"/>
              <a:ext cx="2042877" cy="675563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Weather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1957623" y="2536560"/>
              <a:ext cx="2042877" cy="675563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Movie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1957622" y="3278045"/>
              <a:ext cx="2042877" cy="675563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Legs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957621" y="4019530"/>
              <a:ext cx="2042877" cy="675563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Festival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81790" y="1978967"/>
              <a:ext cx="48349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하늘상태정보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오늘의 최고기온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오늘의 최저기온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미세먼지정보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81790" y="2720451"/>
              <a:ext cx="32431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조회 날짜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순위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영화명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개봉일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상영 지역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81790" y="3461935"/>
              <a:ext cx="31534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출발지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도착지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거리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소요시간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이동경로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81789" y="4203422"/>
              <a:ext cx="40318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축제 이름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출발지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도착지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도착 주소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축제 지역 날씨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1957620" y="4761015"/>
              <a:ext cx="2042877" cy="675563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Book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81788" y="4944907"/>
              <a:ext cx="39132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책 제목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저자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카테고리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책 설명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출판사</a:t>
              </a:r>
              <a:r>
                <a:rPr lang="en-US" altLang="ko-KR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URL, </a:t>
              </a:r>
              <a:r>
                <a:rPr lang="ko-KR" altLang="en-US" sz="14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가격</a:t>
              </a:r>
              <a:endPara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4911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77681" y="1826253"/>
            <a:ext cx="15555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Request URL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681" y="2226363"/>
            <a:ext cx="11286370" cy="130391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public ResponseEntity&lt;Today&gt; today(@RequestParam(“location”) String location,</a:t>
            </a:r>
          </a:p>
          <a:p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			          @RequestParam(name = “</a:t>
            </a:r>
            <a:r>
              <a:rPr lang="en-US" altLang="ko-KR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activityType</a:t>
            </a:r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”, required = false, defaultValue = “0”) String festSortType,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	</a:t>
            </a:r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		          @RequestParam(name = “</a:t>
            </a:r>
            <a:r>
              <a:rPr lang="en-US" altLang="ko-KR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festSortType</a:t>
            </a:r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”, required = false, defaultValue = “0”) String festSortType,</a:t>
            </a:r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			          @RequestParam(name = “</a:t>
            </a:r>
            <a:r>
              <a:rPr lang="en-US" altLang="ko-KR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total</a:t>
            </a:r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”, required = false, defaultValue = “3”) int total) {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1831606" y="4242903"/>
            <a:ext cx="8778520" cy="1303917"/>
            <a:chOff x="1683862" y="3930386"/>
            <a:chExt cx="8778520" cy="1303917"/>
          </a:xfrm>
        </p:grpSpPr>
        <p:sp>
          <p:nvSpPr>
            <p:cNvPr id="9" name="직사각형 8"/>
            <p:cNvSpPr/>
            <p:nvPr/>
          </p:nvSpPr>
          <p:spPr>
            <a:xfrm>
              <a:off x="1683862" y="3930388"/>
              <a:ext cx="2281266" cy="1303915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[activityType]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0 : movie, book(default)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 : movie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 : book</a:t>
              </a: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4932489" y="3930386"/>
              <a:ext cx="2281266" cy="1303915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[festSortType]</a:t>
              </a:r>
            </a:p>
            <a:p>
              <a:pPr algn="ctr"/>
              <a:endParaRPr lang="en-US" altLang="ko-KR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0 : 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소요시간 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(default)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 : 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도착시간 순</a:t>
              </a:r>
              <a:endPara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8181116" y="3930386"/>
              <a:ext cx="2281266" cy="1303915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[total]</a:t>
              </a:r>
            </a:p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m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ovie, book, festival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의</a:t>
              </a:r>
              <a:endPara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결과 개수 설정</a:t>
              </a:r>
              <a:endPara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(default : 3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최대 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10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978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77681" y="1826253"/>
            <a:ext cx="15555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Request URL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77681" y="2226363"/>
            <a:ext cx="11286370" cy="92195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http://wscproject2017.us-east-2.elasticbeanstalk.com/todayplan/today?</a:t>
            </a:r>
            <a:r>
              <a:rPr lang="en-US" altLang="ko-KR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location=</a:t>
            </a:r>
            <a:r>
              <a:rPr lang="ko-KR" altLang="en-US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경기도 성남시 분당구 야탑동</a:t>
            </a:r>
            <a:r>
              <a:rPr lang="en-US" altLang="ko-KR" sz="1400" dirty="0" smtClean="0">
                <a:solidFill>
                  <a:srgbClr val="FF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&amp;festSortType=1&amp;total=1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843671" y="3548424"/>
            <a:ext cx="4754389" cy="238096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Location : 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경기도 성남시 분당구 야탑동</a:t>
            </a:r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activityType : movie, book (default)</a:t>
            </a:r>
          </a:p>
          <a:p>
            <a:pPr algn="ctr"/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festSortType : 1(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도착시간 순</a:t>
            </a:r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algn="ctr"/>
            <a:endParaRPr lang="en-US" altLang="ko-KR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total :  1(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결과 개수</a:t>
            </a:r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995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설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990073" y="1281377"/>
            <a:ext cx="10211854" cy="5083845"/>
            <a:chOff x="577681" y="1386403"/>
            <a:chExt cx="10211854" cy="508384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577681" y="1386403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JSON Response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577681" y="1786513"/>
              <a:ext cx="4920294" cy="4683735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{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“recommend” :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“festival” : 0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}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“weather” :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“sky”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구름조금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“tmax” : “6.00“,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“tmin” : “0.00“,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“dustValue” : “16.42“,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“dustGrade”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좋음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“lon” : “127.13016747075172“,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“lat” : “37.412085688027005“,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“addr_depth1”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경기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“addr_depth2”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성남시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“addr_depth3”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분당구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“location”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경기 성남시 분당구 야탑동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 “version” : “1“</a:t>
              </a: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5869241" y="1786513"/>
              <a:ext cx="4920294" cy="2241477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{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“movie” : [ </a:t>
              </a:r>
            </a:p>
            <a:p>
              <a:pPr lvl="1"/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{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“rnum” : “1”,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“targetDt” : “2017-12-07”,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“movieNm”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꾼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”,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“openDt” : “2017-11-22”,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“wideArea” : “0105002”</a:t>
              </a:r>
            </a:p>
            <a:p>
              <a:pPr lvl="1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}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 ],</a:t>
              </a: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5869241" y="4208587"/>
              <a:ext cx="4920294" cy="2261661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“book” : [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     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“id” : 0,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“title”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미움받을 용기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”,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“author”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기시미 이치로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고가 후미타케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”,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“imageUrl” : “http://bimage.interpark.com/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goods_image/2/8/3/6/226122835s.jpg”,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“categoryId” : “118”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.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.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2992402" y="1512210"/>
            <a:ext cx="915635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날씨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8299992" y="1421912"/>
            <a:ext cx="883575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영화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8383347" y="4023354"/>
            <a:ext cx="716863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책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754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80545" y="1281377"/>
            <a:ext cx="10630909" cy="5176178"/>
            <a:chOff x="990073" y="1281377"/>
            <a:chExt cx="10630909" cy="517617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990073" y="1281377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JSON Response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990073" y="1773820"/>
              <a:ext cx="10630909" cy="4683735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{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“festival” :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      “id” : 0,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“name” : “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강릉 하트불꽃크루즈 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2017”,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“mapX” : “128.8285935985”,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“mapY” : “37.8895291758”,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“startLocation” : 37.412085688027005, 127.13016747075172“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 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</a:t>
              </a:r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"destLocation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": "37.8895291758, 128.8285935985",</a:t>
              </a:r>
            </a:p>
            <a:p>
              <a:r>
                <a:rPr lang="en-US" altLang="ko-KR" sz="1400" dirty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	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"destAddress":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강원도 강릉시 주문진읍 해안로 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1730",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"legs": {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"departure": {</a:t>
              </a:r>
            </a:p>
            <a:p>
              <a:pPr lvl="5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"lat": 37.4120857,</a:t>
              </a:r>
            </a:p>
            <a:p>
              <a:pPr lvl="5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"lon": 127.1301675,</a:t>
              </a:r>
            </a:p>
            <a:p>
              <a:pPr lvl="5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"name": "18 Jangmi-ro 86(palsibyuk)beon-gi, Bundang-gu, Seongnam-si, Gyeonggi-do, South Korea",</a:t>
              </a:r>
            </a:p>
            <a:p>
              <a:pPr lvl="5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"time": "5:54pm",</a:t>
              </a:r>
            </a:p>
            <a:p>
              <a:pPr lvl="5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"timeValue": 1512636896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},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654211" y="1604543"/>
            <a:ext cx="883575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축제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237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90073" y="1681487"/>
            <a:ext cx="10630800" cy="468373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"arrival": {</a:t>
            </a:r>
          </a:p>
          <a:p>
            <a:pPr lvl="3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37.8895292,</a:t>
            </a:r>
          </a:p>
          <a:p>
            <a:pPr lvl="3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128.8285936,</a:t>
            </a:r>
          </a:p>
          <a:p>
            <a:pPr lvl="3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"name": "184-92 Gyohang-ri, Jumunjin-eup, Gangneung, Gangwon-do, South Korea",</a:t>
            </a:r>
          </a:p>
          <a:p>
            <a:pPr lvl="3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"time": "9:50pm",</a:t>
            </a:r>
          </a:p>
          <a:p>
            <a:pPr lvl="3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"timeValue": 1512651040</a:t>
            </a:r>
          </a:p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"distance": "178 km",</a:t>
            </a:r>
          </a:p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"distanceValue": 178434,</a:t>
            </a:r>
          </a:p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"duration": "3 hours 56 mins",</a:t>
            </a:r>
          </a:p>
          <a:p>
            <a:pPr lvl="2"/>
            <a:r>
              <a:rPr lang="en-US" altLang="ko-KR" sz="14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"durationValue": 14144,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990073" y="1281377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JSON Response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107068" y="1512210"/>
            <a:ext cx="2396810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축제 위치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거리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소요시간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398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990073" y="1281377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JSON Response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281632" y="1681486"/>
            <a:ext cx="4920294" cy="468373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{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"start": {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37.41295100000001,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127.127247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"end": {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37.754681,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128.878431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"distance": "159 km",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"duration": "2 hours 25 mins",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"instructions": "Bus towards 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강릉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"travelMode": "TRANSIT",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"travel": {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"start": {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37.41295100000001,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127.127247,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"name": "Seongnam",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"time": "6:00pm",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"timeValue": 1512637200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"end": {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37.754681,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128.878431,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"name": "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강릉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"time": "8:25pm",</a:t>
            </a:r>
          </a:p>
          <a:p>
            <a:pPr lvl="3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"timeValue": 1512645900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"duration": "2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시간 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25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분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"transitName": "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성남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</a:t>
            </a:r>
            <a:r>
              <a:rPr lang="ko-KR" altLang="en-US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강릉 시외버스</a:t>
            </a:r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"transitShortName": null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</a:t>
            </a:r>
          </a:p>
          <a:p>
            <a:pPr lvl="2"/>
            <a:r>
              <a:rPr lang="en-US" altLang="ko-KR" sz="9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endParaRPr lang="en-US" altLang="ko-KR" sz="11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990073" y="1681487"/>
            <a:ext cx="4920294" cy="468373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"paths": [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{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"start": {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37.4120857,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127.1301675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"end": {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37.41295100000001,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127.127247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"distance": "0.3 km",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"duration": "5 mins",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"instructions": "Walk to Seongnam",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"travelMode": "WALKING",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"travel": {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"start": {</a:t>
            </a:r>
          </a:p>
          <a:p>
            <a:pPr lvl="5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37.4120857,</a:t>
            </a:r>
          </a:p>
          <a:p>
            <a:pPr lvl="5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127.1301675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"end": {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"lat": 37.41295100000001,</a:t>
            </a:r>
          </a:p>
          <a:p>
            <a:pPr lvl="4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"lon": 127.127247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"distance": "0.3 km",</a:t>
            </a:r>
          </a:p>
          <a:p>
            <a:pPr lvl="3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"duration": "5 mins"</a:t>
            </a:r>
          </a:p>
          <a:p>
            <a:pPr lvl="2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	}</a:t>
            </a:r>
          </a:p>
          <a:p>
            <a:pPr lvl="2"/>
            <a:r>
              <a:rPr lang="en-US" altLang="ko-KR" sz="11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},</a:t>
            </a:r>
          </a:p>
          <a:p>
            <a:pPr lvl="2"/>
            <a:endParaRPr lang="en-US" altLang="ko-KR" sz="9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008432" y="1481432"/>
            <a:ext cx="883575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경로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79531" y="3851030"/>
            <a:ext cx="896815" cy="18111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986348" y="3300047"/>
            <a:ext cx="647699" cy="17291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180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1">
                <a:lumMod val="0"/>
                <a:lumOff val="100000"/>
              </a:schemeClr>
            </a:gs>
            <a:gs pos="100000">
              <a:srgbClr val="F7F7F7"/>
            </a:gs>
            <a:gs pos="86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4414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REST 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3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알고리즘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설명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80545" y="1281377"/>
            <a:ext cx="10630909" cy="5176178"/>
            <a:chOff x="990073" y="1281377"/>
            <a:chExt cx="10630909" cy="517617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990073" y="1281377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JSON Response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990073" y="1773820"/>
              <a:ext cx="10630909" cy="4683735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"imgUrl": "http://tong.visitkorea.or.kr/cms/resource/57/2494457_image2_1.jpg",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"recommend":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추천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"weather": {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"sky":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구름조금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"tmax": "8.00",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"tmin": "-1.00",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"dustValue": "12.00",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"dustGrade":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좋음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"lon": "128.8286925057188",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"lat": "37.889522491356274",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"addr_depth1":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강원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"addr_depth2":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강릉시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"addr_depth3":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주문진읍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"location":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강원 강릉시 주문진읍 교항리 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184-92",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"version": "1"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},</a:t>
              </a:r>
            </a:p>
            <a:p>
              <a:pPr lvl="4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"sortType": "1"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}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],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"response": "</a:t>
              </a:r>
              <a:r>
                <a:rPr lang="ko-KR" altLang="en-US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성공</a:t>
              </a:r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"</a:t>
              </a:r>
            </a:p>
            <a:p>
              <a:pPr lvl="3"/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}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471469" y="1512210"/>
            <a:ext cx="1249060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축제 지역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151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9511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11612"/>
          <a:stretch/>
        </p:blipFill>
        <p:spPr>
          <a:xfrm>
            <a:off x="1439393" y="1589154"/>
            <a:ext cx="9313214" cy="441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14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37388EEC-CE84-4761-8076-6DF51E4D4425}"/>
              </a:ext>
            </a:extLst>
          </p:cNvPr>
          <p:cNvCxnSpPr>
            <a:cxnSpLocks/>
          </p:cNvCxnSpPr>
          <p:nvPr/>
        </p:nvCxnSpPr>
        <p:spPr>
          <a:xfrm>
            <a:off x="4852182" y="0"/>
            <a:ext cx="0" cy="2082018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5DED211-D4C8-4507-BEA7-CE6B709F5C6A}"/>
              </a:ext>
            </a:extLst>
          </p:cNvPr>
          <p:cNvCxnSpPr>
            <a:cxnSpLocks/>
          </p:cNvCxnSpPr>
          <p:nvPr/>
        </p:nvCxnSpPr>
        <p:spPr>
          <a:xfrm>
            <a:off x="7990449" y="4482000"/>
            <a:ext cx="0" cy="237600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1858F1A-1141-405A-949E-31C2AEA2D8DE}"/>
              </a:ext>
            </a:extLst>
          </p:cNvPr>
          <p:cNvSpPr txBox="1"/>
          <p:nvPr/>
        </p:nvSpPr>
        <p:spPr>
          <a:xfrm>
            <a:off x="4685127" y="2182505"/>
            <a:ext cx="23855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CONTENTS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5E2DBC-53D6-473D-A294-579D701C4901}"/>
              </a:ext>
            </a:extLst>
          </p:cNvPr>
          <p:cNvSpPr txBox="1"/>
          <p:nvPr/>
        </p:nvSpPr>
        <p:spPr>
          <a:xfrm>
            <a:off x="5598116" y="282883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92D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01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92D05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3AD5E8-D349-431B-A37C-09C7EFF6DD89}"/>
              </a:ext>
            </a:extLst>
          </p:cNvPr>
          <p:cNvSpPr txBox="1"/>
          <p:nvPr/>
        </p:nvSpPr>
        <p:spPr>
          <a:xfrm>
            <a:off x="6093817" y="2828836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아이디어 소개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6C9617-20F1-4488-8FE2-EA4E2F56560E}"/>
              </a:ext>
            </a:extLst>
          </p:cNvPr>
          <p:cNvSpPr txBox="1"/>
          <p:nvPr/>
        </p:nvSpPr>
        <p:spPr>
          <a:xfrm>
            <a:off x="5612718" y="319816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92D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02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92D05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3CC945-F117-42B1-9328-2A09ECFB5A3C}"/>
              </a:ext>
            </a:extLst>
          </p:cNvPr>
          <p:cNvSpPr txBox="1"/>
          <p:nvPr/>
        </p:nvSpPr>
        <p:spPr>
          <a:xfrm>
            <a:off x="6108419" y="3198168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서비스 소개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10B655-77CA-4C30-9C17-0A31BF4A2A62}"/>
              </a:ext>
            </a:extLst>
          </p:cNvPr>
          <p:cNvSpPr txBox="1"/>
          <p:nvPr/>
        </p:nvSpPr>
        <p:spPr>
          <a:xfrm>
            <a:off x="5612718" y="356750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92D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03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92D05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F4FE19-D813-4585-94B2-5214A0E08261}"/>
              </a:ext>
            </a:extLst>
          </p:cNvPr>
          <p:cNvSpPr txBox="1"/>
          <p:nvPr/>
        </p:nvSpPr>
        <p:spPr>
          <a:xfrm>
            <a:off x="6108419" y="3567500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알고리즘 </a:t>
            </a:r>
            <a:r>
              <a:rPr lang="ko-KR" altLang="en-US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설명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10B655-77CA-4C30-9C17-0A31BF4A2A62}"/>
              </a:ext>
            </a:extLst>
          </p:cNvPr>
          <p:cNvSpPr txBox="1"/>
          <p:nvPr/>
        </p:nvSpPr>
        <p:spPr>
          <a:xfrm>
            <a:off x="5612718" y="3988687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92D050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04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92D050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F4FE19-D813-4585-94B2-5214A0E08261}"/>
              </a:ext>
            </a:extLst>
          </p:cNvPr>
          <p:cNvSpPr txBox="1"/>
          <p:nvPr/>
        </p:nvSpPr>
        <p:spPr>
          <a:xfrm>
            <a:off x="6108419" y="3988687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 및 시연</a:t>
            </a:r>
            <a:endParaRPr lang="ko-KR" altLang="en-US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406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9511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11392"/>
          <a:stretch/>
        </p:blipFill>
        <p:spPr>
          <a:xfrm>
            <a:off x="1319221" y="1589154"/>
            <a:ext cx="9553557" cy="454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494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9511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11421"/>
          <a:stretch/>
        </p:blipFill>
        <p:spPr>
          <a:xfrm>
            <a:off x="1063219" y="1589154"/>
            <a:ext cx="10065562" cy="478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40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9511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11379"/>
          <a:stretch/>
        </p:blipFill>
        <p:spPr>
          <a:xfrm>
            <a:off x="1365079" y="1589154"/>
            <a:ext cx="9461842" cy="449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6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9511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홈페이지 소개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17563"/>
          <a:stretch/>
        </p:blipFill>
        <p:spPr>
          <a:xfrm>
            <a:off x="1391517" y="1589154"/>
            <a:ext cx="9408965" cy="416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2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75212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시연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4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홈페이지 소개 및 시연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48"/>
          <a:stretch/>
        </p:blipFill>
        <p:spPr>
          <a:xfrm>
            <a:off x="4163158" y="1916724"/>
            <a:ext cx="3865685" cy="336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82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각 삼각형 6"/>
          <p:cNvSpPr/>
          <p:nvPr/>
        </p:nvSpPr>
        <p:spPr>
          <a:xfrm>
            <a:off x="-655384" y="-836109"/>
            <a:ext cx="18780369" cy="11394831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 rot="1899165">
            <a:off x="2652120" y="1379472"/>
            <a:ext cx="42675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92D050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THANK YOU</a:t>
            </a:r>
            <a:endParaRPr lang="ko-KR" altLang="en-US" sz="6000" dirty="0">
              <a:solidFill>
                <a:srgbClr val="92D050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rot="1878576">
            <a:off x="3241162" y="4065152"/>
            <a:ext cx="79047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FOR YOUR ATTENTION</a:t>
            </a:r>
            <a:endParaRPr lang="ko-KR" altLang="en-US" sz="6000" dirty="0"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994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93061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Domain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toString()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787517" y="1589154"/>
            <a:ext cx="10616967" cy="4239747"/>
            <a:chOff x="479686" y="1589154"/>
            <a:chExt cx="10616967" cy="423974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9686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Weather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79686" y="1989264"/>
              <a:ext cx="4920294" cy="3839637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"Weather{"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"id=" + id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sky='" + sky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tmax='" + tmax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tmin='" + tmin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dustValue='" + dustValue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dustGrade='" + dustGrade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lon='" + lon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lat='" + lat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addr_depth1='" + addr_depth1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addr_depth2='" + addr_depth2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addr_depth3='" + addr_depth3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location='" + location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version='" + version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6176359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Movie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6176359" y="1989265"/>
              <a:ext cx="4920294" cy="3839636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"Movie{"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targetDt='" + targetDt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rnum='" + rnum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movieNm='" + movieNm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openDt='" + openDt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wideAreaCd='" + wideArea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546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93061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Domain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toString()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787517" y="1589154"/>
            <a:ext cx="10616967" cy="4239747"/>
            <a:chOff x="479686" y="1589154"/>
            <a:chExt cx="10616967" cy="423974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6176359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Festival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6176359" y="1989265"/>
              <a:ext cx="4920294" cy="3839636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"Festival{"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"id=" + id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name='" + name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mapX='" + mapX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mapY='" + mapY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startLocation='" + startLocation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destLocation='" + destLocation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destAddress='" + destAddress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legs=" + legs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imgUrl='" + imgUrl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recommend='" + recommend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weather=" + weather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sortType='" + sortType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9686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Legs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79686" y="1989264"/>
              <a:ext cx="4920294" cy="3839637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"Legs{"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"departure=" + departure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arrival=" + arrival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distance='" + distance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duration='" + duration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paths=" + paths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6530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93061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Domain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toString()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87517" y="1589154"/>
            <a:ext cx="10616967" cy="4239747"/>
            <a:chOff x="479686" y="1589154"/>
            <a:chExt cx="10616967" cy="423974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79686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Book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79686" y="1989264"/>
              <a:ext cx="4920294" cy="3839637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"Book{"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"id=" + id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title='" + title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author='" + author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imageUrl='" + imageUrl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categoryId='" + categoryId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categoryName='" + categoryName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description='" + description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publisher='" + publisher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link='" + link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mobileLink='" + mobileLink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price=" + price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6176359" y="1589154"/>
              <a:ext cx="18761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Today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6176359" y="1989265"/>
              <a:ext cx="4920294" cy="3839636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public String toString() {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return "Today{"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"recommend='" + recommend + '\''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weather=" + weather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movie=" + movie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book=" + book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festival=" + festival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", response=" + response +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            '}';</a:t>
              </a:r>
            </a:p>
            <a:p>
              <a:r>
                <a:rPr lang="en-US" altLang="ko-KR" sz="14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   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0241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2009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Service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517" y="1589154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BookService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87516" y="1989264"/>
            <a:ext cx="10300897" cy="383963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headers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("Content-Type", "application/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json;charset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=UTF-8");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//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("Authorization", 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KakaoAK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a4330178b5106aa974e333858b635131");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request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(headers);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ResponseEntity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&lt;String&gt; response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URI url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UriComponentsBuilder.fromUriString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("http://book.interpark.com/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bestSeller.api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("key", 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interpark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("output", 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("categoryId", "100")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.build()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toUri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  <a:endParaRPr lang="en-US" altLang="ko-KR" sz="14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313434" y="1819987"/>
            <a:ext cx="1244251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추천 도서 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URL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481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31959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선정배경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1.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아이디어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342078" y="2215662"/>
            <a:ext cx="539476" cy="1670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>
            <a:off x="494018" y="1589154"/>
            <a:ext cx="11203964" cy="2062028"/>
            <a:chOff x="604105" y="1446103"/>
            <a:chExt cx="12193380" cy="2369758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51074" y="1451095"/>
              <a:ext cx="3317963" cy="2364765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4105" y="1451096"/>
              <a:ext cx="3346970" cy="2364765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69038" y="1446103"/>
              <a:ext cx="2699010" cy="2369757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8048" y="1451095"/>
              <a:ext cx="2829437" cy="2364765"/>
            </a:xfrm>
            <a:prstGeom prst="rect">
              <a:avLst/>
            </a:prstGeom>
          </p:spPr>
        </p:pic>
      </p:grpSp>
      <p:sp>
        <p:nvSpPr>
          <p:cNvPr id="17" name="아래쪽 화살표 16"/>
          <p:cNvSpPr/>
          <p:nvPr/>
        </p:nvSpPr>
        <p:spPr>
          <a:xfrm>
            <a:off x="5955324" y="4362326"/>
            <a:ext cx="281353" cy="44840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495925" y="4857302"/>
            <a:ext cx="5200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“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한번에 계획을 짤 수 없을까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?”</a:t>
            </a:r>
            <a:endParaRPr lang="en-US" altLang="ko-KR" spc="-15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495925" y="3908892"/>
            <a:ext cx="5200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일일히 날씨를 확인해 하루 계획을 짜야하는 불편함</a:t>
            </a:r>
            <a:endParaRPr lang="en-US" altLang="ko-KR" sz="2800" spc="-15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아래쪽 화살표 20"/>
          <p:cNvSpPr/>
          <p:nvPr/>
        </p:nvSpPr>
        <p:spPr>
          <a:xfrm>
            <a:off x="5955322" y="5258215"/>
            <a:ext cx="281353" cy="448408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495925" y="5799759"/>
            <a:ext cx="5200150" cy="52322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8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무료한 하루를 채워줄 반짝이는 기획 </a:t>
            </a:r>
            <a:endParaRPr lang="en-US" altLang="ko-KR" sz="2800" spc="-150" dirty="0" smtClean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905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2009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Service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517" y="1589154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Festival</a:t>
            </a:r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Service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87516" y="1989264"/>
            <a:ext cx="10300897" cy="383963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URL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url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URLConnection connection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Document doc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try {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url = new URL("http://api.visitkorea.or.kr/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openapi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/service/rest/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KorService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searchFestival?ServiceKey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=" + serviceKey_Decoder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+ "&amp;arrange=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A&amp;listYN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Y&amp;pageNo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=1&amp;numOfRows=10&amp;MobileOS=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ETC&amp;MobileApp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AppTest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+ "&amp;eventStartDate=" + eventStartDate);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connection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url.openConnection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doc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parseXML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connection.getInputStream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} catch (Exception e) {}</a:t>
            </a:r>
            <a:endParaRPr lang="en-US" altLang="ko-KR" sz="14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313434" y="1819987"/>
            <a:ext cx="1415772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축제 좌표 리스트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889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2009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Service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517" y="1589154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BookService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87516" y="1989264"/>
            <a:ext cx="10300897" cy="383963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for(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=0;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festivals.size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++) {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//for(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=0;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festivalTotal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;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++) {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headers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("Content-Type", "application/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json;charset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=UTF-8");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request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(headers);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ResponseEntity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&lt;String&gt; response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URI url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UriComponentsBuilder.fromUriString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("https://maps.googleapis.com/maps/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/directions/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json?key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=AIzaSyAY8nrL5q2WEN5L1mr6nyeC1NwJ5Va0W2Q&amp;mode=transit")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("destination",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festivals.get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getDestLocation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("origin", origin)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.build()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toUri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  <a:endParaRPr lang="en-US" altLang="ko-KR" sz="14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230078" y="1819987"/>
            <a:ext cx="1415772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소요시간 및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160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2009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Service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517" y="1589154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MovieService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87516" y="1989264"/>
            <a:ext cx="10300897" cy="383963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headers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("Content-Type", "application/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json;charset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=UTF-8");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request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(headers);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ResponseEntity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&lt;String&gt; response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URI url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UriComponentsBuilder.fromUriString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("http://www.kobis.or.kr/kobisopenapi/webservice/rest/boxoffice/searchDailyBoxOfficeList.json?")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("key", "e02513baa82320de545208781377a3c1")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targetDt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targetDt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wideArea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",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wideArea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.build()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toUri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  <a:endParaRPr lang="en-US" altLang="ko-KR" sz="14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130691" y="1819987"/>
            <a:ext cx="1614545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지역 영화 정보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2893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2009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Service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보고서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517" y="1589154"/>
            <a:ext cx="1876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WeatherService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87516" y="1989264"/>
            <a:ext cx="10300897" cy="383963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headers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HttpHeaders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("Content-Type", "application/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json;charset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=UTF-8");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headers.add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("Authorization", "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KakaoAK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a4330178b5106aa974e333858b635131");</a:t>
            </a:r>
          </a:p>
          <a:p>
            <a:endParaRPr lang="en-US" altLang="ko-KR" sz="14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request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HttpEntity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(headers);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ResponseEntity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&lt;String&gt; response = null;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rest = new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RestTemplate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URI url =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UriComponentsBuilder.fromUriString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("https://dapi.kakao.com/v2/local/geo/coord2address?")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("y",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weather.getLat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queryParam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("x", 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weather.getLon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.build()</a:t>
            </a:r>
          </a:p>
          <a:p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               .</a:t>
            </a:r>
            <a:r>
              <a:rPr lang="en-US" altLang="ko-KR" sz="1400" dirty="0" err="1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toUri</a:t>
            </a:r>
            <a:r>
              <a:rPr lang="en-US" altLang="ko-KR" sz="14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();</a:t>
            </a:r>
            <a:endParaRPr lang="en-US" altLang="ko-KR" sz="14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292595" y="1819987"/>
            <a:ext cx="1290738" cy="338554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위도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경도 파싱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9172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73156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목적 및 대상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1.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아이디어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842071" y="1776727"/>
            <a:ext cx="4507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오늘 뭐 할지</a:t>
            </a:r>
            <a:r>
              <a: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고민하는 당신을 위한 </a:t>
            </a:r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todayPlan : </a:t>
            </a:r>
          </a:p>
          <a:p>
            <a:pPr algn="ctr"/>
            <a:r>
              <a:rPr lang="ko-KR" altLang="en-US" sz="28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오늘 뭐하지</a:t>
            </a:r>
            <a:r>
              <a:rPr lang="en-US" altLang="ko-KR" sz="28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0" y="5539154"/>
            <a:ext cx="12192000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09"/>
          <a:stretch/>
        </p:blipFill>
        <p:spPr>
          <a:xfrm>
            <a:off x="2197867" y="4585780"/>
            <a:ext cx="1151547" cy="953374"/>
          </a:xfrm>
          <a:prstGeom prst="rect">
            <a:avLst/>
          </a:prstGeom>
        </p:spPr>
      </p:pic>
      <p:pic>
        <p:nvPicPr>
          <p:cNvPr id="60" name="그림 5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846"/>
          <a:stretch/>
        </p:blipFill>
        <p:spPr>
          <a:xfrm>
            <a:off x="5887386" y="4294678"/>
            <a:ext cx="744945" cy="582204"/>
          </a:xfrm>
          <a:prstGeom prst="rect">
            <a:avLst/>
          </a:prstGeom>
        </p:spPr>
      </p:pic>
      <p:pic>
        <p:nvPicPr>
          <p:cNvPr id="61" name="그림 6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2" r="15435" b="22660"/>
          <a:stretch/>
        </p:blipFill>
        <p:spPr>
          <a:xfrm>
            <a:off x="8008610" y="3853194"/>
            <a:ext cx="514005" cy="583200"/>
          </a:xfrm>
          <a:prstGeom prst="rect">
            <a:avLst/>
          </a:prstGeom>
        </p:spPr>
      </p:pic>
      <p:pic>
        <p:nvPicPr>
          <p:cNvPr id="62" name="그림 6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147"/>
          <a:stretch/>
        </p:blipFill>
        <p:spPr>
          <a:xfrm>
            <a:off x="9711837" y="3065077"/>
            <a:ext cx="695507" cy="583200"/>
          </a:xfrm>
          <a:prstGeom prst="rect">
            <a:avLst/>
          </a:prstGeom>
        </p:spPr>
      </p:pic>
      <p:pic>
        <p:nvPicPr>
          <p:cNvPr id="63" name="그림 6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90"/>
          <a:stretch/>
        </p:blipFill>
        <p:spPr>
          <a:xfrm>
            <a:off x="3652614" y="3139757"/>
            <a:ext cx="716371" cy="583200"/>
          </a:xfrm>
          <a:prstGeom prst="rect">
            <a:avLst/>
          </a:prstGeom>
        </p:spPr>
      </p:pic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7" b="19405"/>
          <a:stretch/>
        </p:blipFill>
        <p:spPr>
          <a:xfrm>
            <a:off x="1305842" y="3242293"/>
            <a:ext cx="756040" cy="583200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1183083" y="2837849"/>
            <a:ext cx="1028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Location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484693" y="2739647"/>
            <a:ext cx="10522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Weather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913289" y="3981492"/>
            <a:ext cx="6931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Book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7879769" y="3512155"/>
            <a:ext cx="7716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Movie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9599849" y="2679811"/>
            <a:ext cx="919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Festival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" name="타원형 설명선 1"/>
          <p:cNvSpPr/>
          <p:nvPr/>
        </p:nvSpPr>
        <p:spPr>
          <a:xfrm>
            <a:off x="3386816" y="3845665"/>
            <a:ext cx="1504463" cy="1252114"/>
          </a:xfrm>
          <a:prstGeom prst="wedgeEllipseCallout">
            <a:avLst>
              <a:gd name="adj1" fmla="val -58812"/>
              <a:gd name="adj2" fmla="val 34823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무료한 시간을</a:t>
            </a:r>
            <a:endParaRPr lang="en-US" altLang="ko-KR" sz="12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보내고 있는</a:t>
            </a:r>
            <a:endParaRPr lang="en-US" altLang="ko-KR" sz="1200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sz="1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누구나</a:t>
            </a:r>
            <a:r>
              <a:rPr lang="en-US" altLang="ko-KR" sz="12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endParaRPr lang="ko-KR" altLang="en-US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617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304282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프로젝트에 활용한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API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2429604" y="1606919"/>
            <a:ext cx="7332793" cy="4867795"/>
            <a:chOff x="2257847" y="1606919"/>
            <a:chExt cx="7332793" cy="4867795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147"/>
            <a:stretch/>
          </p:blipFill>
          <p:spPr>
            <a:xfrm>
              <a:off x="2299920" y="5646714"/>
              <a:ext cx="987448" cy="828000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57" b="19405"/>
            <a:stretch/>
          </p:blipFill>
          <p:spPr>
            <a:xfrm>
              <a:off x="2257847" y="1606919"/>
              <a:ext cx="1027345" cy="792481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1846"/>
            <a:stretch/>
          </p:blipFill>
          <p:spPr>
            <a:xfrm>
              <a:off x="2263920" y="3545532"/>
              <a:ext cx="1059448" cy="828000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02" r="15435" b="22660"/>
            <a:stretch/>
          </p:blipFill>
          <p:spPr>
            <a:xfrm>
              <a:off x="2417885" y="4596123"/>
              <a:ext cx="729761" cy="828000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3317295" y="1803104"/>
              <a:ext cx="10281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Location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3323368" y="3759477"/>
              <a:ext cx="6931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Book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3323368" y="4806199"/>
              <a:ext cx="7716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Movie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3323368" y="5860659"/>
              <a:ext cx="9194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Festival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9680" y="2777102"/>
              <a:ext cx="1027069" cy="48240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8871" b="88710" l="529" r="97884">
                          <a14:foregroundMark x1="3307" y1="29032" x2="3307" y2="76613"/>
                          <a14:foregroundMark x1="9656" y1="40323" x2="12698" y2="45968"/>
                          <a14:foregroundMark x1="14418" y1="33065" x2="14815" y2="56452"/>
                          <a14:foregroundMark x1="19841" y1="40323" x2="24339" y2="47581"/>
                          <a14:foregroundMark x1="26720" y1="37903" x2="29101" y2="43548"/>
                          <a14:foregroundMark x1="39418" y1="40323" x2="40608" y2="40323"/>
                          <a14:foregroundMark x1="45370" y1="45968" x2="45635" y2="47581"/>
                          <a14:foregroundMark x1="53704" y1="41935" x2="54365" y2="54839"/>
                          <a14:foregroundMark x1="58598" y1="45968" x2="58201" y2="53226"/>
                          <a14:foregroundMark x1="61243" y1="43548" x2="61243" y2="43548"/>
                          <a14:foregroundMark x1="67857" y1="67742" x2="67857" y2="67742"/>
                          <a14:foregroundMark x1="74471" y1="43548" x2="74471" y2="43548"/>
                          <a14:foregroundMark x1="79630" y1="43548" x2="79630" y2="43548"/>
                          <a14:foregroundMark x1="84656" y1="45968" x2="84656" y2="45968"/>
                          <a14:foregroundMark x1="92725" y1="69355" x2="92725" y2="69355"/>
                          <a14:backgroundMark x1="41138" y1="47581" x2="41138" y2="47581"/>
                          <a14:backgroundMark x1="75397" y1="50806" x2="75397" y2="50806"/>
                        </a14:backgroundRemoval>
                      </a14:imgEffect>
                    </a14:imgLayer>
                  </a14:imgProps>
                </a:ext>
              </a:extLst>
            </a:blip>
            <a:srcRect l="2020" t="-1" b="7614"/>
            <a:stretch/>
          </p:blipFill>
          <p:spPr>
            <a:xfrm>
              <a:off x="6719680" y="1781152"/>
              <a:ext cx="2870960" cy="444013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590"/>
            <a:stretch/>
          </p:blipFill>
          <p:spPr>
            <a:xfrm>
              <a:off x="2285094" y="2603922"/>
              <a:ext cx="972850" cy="792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3317295" y="2818247"/>
              <a:ext cx="10522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Weather</a:t>
              </a:r>
              <a:endParaRPr lang="ko-KR" altLang="en-US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pic>
          <p:nvPicPr>
            <p:cNvPr id="1026" name="Picture 2" descr="http://pds20.egloos.com/pmf/201103/10/58/d0036058_4d781aa0184ed.gif"/>
            <p:cNvPicPr>
              <a:picLocks noChangeAspect="1" noChangeArrowheads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8485"/>
            <a:stretch/>
          </p:blipFill>
          <p:spPr bwMode="auto">
            <a:xfrm>
              <a:off x="6719680" y="3718332"/>
              <a:ext cx="1708815" cy="48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2299" b="100000" l="839" r="99161">
                          <a14:foregroundMark x1="10192" y1="39655" x2="10192" y2="39655"/>
                          <a14:foregroundMark x1="18345" y1="39655" x2="18345" y2="39655"/>
                          <a14:foregroundMark x1="17506" y1="43678" x2="17506" y2="43678"/>
                          <a14:foregroundMark x1="17266" y1="52874" x2="17266" y2="52874"/>
                          <a14:foregroundMark x1="12470" y1="43678" x2="12470" y2="43678"/>
                          <a14:foregroundMark x1="20264" y1="51724" x2="20264" y2="51724"/>
                          <a14:foregroundMark x1="17146" y1="32184" x2="17146" y2="32184"/>
                          <a14:foregroundMark x1="22302" y1="32759" x2="22302" y2="32759"/>
                          <a14:foregroundMark x1="23141" y1="48851" x2="23141" y2="48851"/>
                          <a14:foregroundMark x1="25779" y1="60920" x2="25779" y2="60920"/>
                          <a14:foregroundMark x1="17986" y1="28736" x2="17986" y2="28736"/>
                          <a14:foregroundMark x1="59353" y1="26437" x2="59353" y2="26437"/>
                          <a14:foregroundMark x1="61151" y1="48851" x2="61151" y2="48851"/>
                          <a14:foregroundMark x1="64149" y1="27011" x2="64149" y2="27011"/>
                          <a14:foregroundMark x1="66787" y1="35057" x2="66787" y2="35057"/>
                          <a14:foregroundMark x1="70264" y1="29310" x2="70264" y2="29310"/>
                          <a14:foregroundMark x1="72902" y1="36782" x2="72902" y2="36782"/>
                          <a14:foregroundMark x1="69544" y1="50575" x2="69544" y2="50575"/>
                          <a14:foregroundMark x1="76859" y1="25287" x2="76859" y2="25287"/>
                          <a14:foregroundMark x1="77818" y1="40805" x2="77818" y2="40805"/>
                          <a14:foregroundMark x1="81894" y1="40230" x2="81894" y2="40230"/>
                          <a14:foregroundMark x1="82254" y1="24713" x2="82254" y2="24713"/>
                          <a14:foregroundMark x1="88609" y1="27586" x2="88609" y2="27586"/>
                          <a14:foregroundMark x1="87410" y1="40230" x2="87410" y2="40230"/>
                          <a14:foregroundMark x1="89688" y1="35057" x2="89688" y2="35057"/>
                          <a14:foregroundMark x1="86331" y1="50000" x2="86331" y2="50000"/>
                          <a14:foregroundMark x1="92446" y1="26437" x2="92446" y2="26437"/>
                          <a14:foregroundMark x1="95324" y1="35057" x2="95324" y2="35057"/>
                          <a14:foregroundMark x1="10671" y1="63218" x2="10671" y2="63218"/>
                          <a14:foregroundMark x1="27698" y1="56897" x2="27698" y2="56897"/>
                          <a14:backgroundMark x1="59952" y1="49425" x2="59952" y2="49425"/>
                          <a14:backgroundMark x1="60671" y1="31034" x2="60671" y2="31034"/>
                          <a14:backgroundMark x1="87410" y1="31034" x2="87410" y2="31034"/>
                          <a14:backgroundMark x1="92926" y1="34483" x2="92926" y2="34483"/>
                        </a14:backgroundRemoval>
                      </a14:imgEffect>
                    </a14:imgLayer>
                  </a14:imgProps>
                </a:ext>
              </a:extLst>
            </a:blip>
            <a:srcRect l="5602" b="21965"/>
            <a:stretch/>
          </p:blipFill>
          <p:spPr>
            <a:xfrm>
              <a:off x="6719680" y="4820040"/>
              <a:ext cx="2182664" cy="376440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3571" b="96429" l="0" r="99187">
                          <a14:foregroundMark x1="34553" y1="46429" x2="34553" y2="46429"/>
                          <a14:foregroundMark x1="39024" y1="59524" x2="39024" y2="59524"/>
                          <a14:foregroundMark x1="46748" y1="55952" x2="46748" y2="55952"/>
                          <a14:foregroundMark x1="55691" y1="61905" x2="55691" y2="61905"/>
                          <a14:foregroundMark x1="62602" y1="50000" x2="62602" y2="50000"/>
                          <a14:foregroundMark x1="71138" y1="58333" x2="71138" y2="58333"/>
                          <a14:foregroundMark x1="80894" y1="48810" x2="80894" y2="48810"/>
                          <a14:backgroundMark x1="14634" y1="55952" x2="14634" y2="55952"/>
                          <a14:backgroundMark x1="18699" y1="52381" x2="18699" y2="52381"/>
                        </a14:backgroundRemoval>
                      </a14:imgEffect>
                    </a14:imgLayer>
                  </a14:imgProps>
                </a:ext>
              </a:extLst>
            </a:blip>
            <a:srcRect l="4812" b="6068"/>
            <a:stretch/>
          </p:blipFill>
          <p:spPr>
            <a:xfrm>
              <a:off x="6719680" y="5834150"/>
              <a:ext cx="1344761" cy="453127"/>
            </a:xfrm>
            <a:prstGeom prst="rect">
              <a:avLst/>
            </a:prstGeom>
          </p:spPr>
        </p:pic>
        <p:cxnSp>
          <p:nvCxnSpPr>
            <p:cNvPr id="22" name="직선 연결선 21"/>
            <p:cNvCxnSpPr>
              <a:stCxn id="55" idx="3"/>
            </p:cNvCxnSpPr>
            <p:nvPr/>
          </p:nvCxnSpPr>
          <p:spPr>
            <a:xfrm flipV="1">
              <a:off x="4345462" y="1995854"/>
              <a:ext cx="2275146" cy="0"/>
            </a:xfrm>
            <a:prstGeom prst="line">
              <a:avLst/>
            </a:prstGeom>
            <a:ln>
              <a:tailEnd type="oval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>
              <a:stCxn id="16" idx="3"/>
            </p:cNvCxnSpPr>
            <p:nvPr/>
          </p:nvCxnSpPr>
          <p:spPr>
            <a:xfrm>
              <a:off x="4369506" y="3018302"/>
              <a:ext cx="2251102" cy="0"/>
            </a:xfrm>
            <a:prstGeom prst="line">
              <a:avLst/>
            </a:prstGeom>
            <a:ln>
              <a:tailEnd type="oval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>
              <a:stCxn id="56" idx="3"/>
              <a:endCxn id="1026" idx="1"/>
            </p:cNvCxnSpPr>
            <p:nvPr/>
          </p:nvCxnSpPr>
          <p:spPr>
            <a:xfrm>
              <a:off x="4016506" y="3959532"/>
              <a:ext cx="2592000" cy="0"/>
            </a:xfrm>
            <a:prstGeom prst="line">
              <a:avLst/>
            </a:prstGeom>
            <a:ln>
              <a:tailEnd type="oval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>
              <a:stCxn id="57" idx="3"/>
              <a:endCxn id="15" idx="1"/>
            </p:cNvCxnSpPr>
            <p:nvPr/>
          </p:nvCxnSpPr>
          <p:spPr>
            <a:xfrm>
              <a:off x="4095054" y="5006254"/>
              <a:ext cx="2520000" cy="0"/>
            </a:xfrm>
            <a:prstGeom prst="line">
              <a:avLst/>
            </a:prstGeom>
            <a:ln>
              <a:tailEnd type="oval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>
              <a:stCxn id="58" idx="3"/>
              <a:endCxn id="19" idx="1"/>
            </p:cNvCxnSpPr>
            <p:nvPr/>
          </p:nvCxnSpPr>
          <p:spPr>
            <a:xfrm>
              <a:off x="4242850" y="6060714"/>
              <a:ext cx="2376000" cy="0"/>
            </a:xfrm>
            <a:prstGeom prst="line">
              <a:avLst/>
            </a:prstGeom>
            <a:ln>
              <a:tailEnd type="oval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42651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166744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제공 서비스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456660" y="1803104"/>
            <a:ext cx="5017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위치를 받아 해당 지역의 날씨 정보 제공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349257" y="3406148"/>
            <a:ext cx="52325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날씨 및 미세먼지 정보를 토대로 다양한 활동을 추천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47" name="그룹 46"/>
          <p:cNvGrpSpPr/>
          <p:nvPr/>
        </p:nvGrpSpPr>
        <p:grpSpPr>
          <a:xfrm>
            <a:off x="3803168" y="4199048"/>
            <a:ext cx="4324700" cy="1375565"/>
            <a:chOff x="3798695" y="3135548"/>
            <a:chExt cx="4324700" cy="1375565"/>
          </a:xfrm>
        </p:grpSpPr>
        <p:grpSp>
          <p:nvGrpSpPr>
            <p:cNvPr id="25" name="그룹 24"/>
            <p:cNvGrpSpPr/>
            <p:nvPr/>
          </p:nvGrpSpPr>
          <p:grpSpPr>
            <a:xfrm>
              <a:off x="3798695" y="3144710"/>
              <a:ext cx="855429" cy="1366403"/>
              <a:chOff x="5668285" y="2991533"/>
              <a:chExt cx="855429" cy="1366403"/>
            </a:xfrm>
          </p:grpSpPr>
          <p:cxnSp>
            <p:nvCxnSpPr>
              <p:cNvPr id="12" name="직선 연결선 11"/>
              <p:cNvCxnSpPr/>
              <p:nvPr/>
            </p:nvCxnSpPr>
            <p:spPr>
              <a:xfrm>
                <a:off x="5668285" y="3145053"/>
                <a:ext cx="3600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5668285" y="3145053"/>
                <a:ext cx="0" cy="54000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/>
            </p:nvCxnSpPr>
            <p:spPr>
              <a:xfrm>
                <a:off x="5671219" y="3684313"/>
                <a:ext cx="3600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>
              <a:xfrm>
                <a:off x="5668285" y="3670485"/>
                <a:ext cx="0" cy="54000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/>
              <p:nvPr/>
            </p:nvCxnSpPr>
            <p:spPr>
              <a:xfrm>
                <a:off x="5671219" y="4209745"/>
                <a:ext cx="3600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2BCBDC1-C8C5-4559-9732-439DFBA648D8}"/>
                  </a:ext>
                </a:extLst>
              </p:cNvPr>
              <p:cNvSpPr txBox="1"/>
              <p:nvPr/>
            </p:nvSpPr>
            <p:spPr>
              <a:xfrm>
                <a:off x="6050508" y="2991533"/>
                <a:ext cx="4732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spc="-15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축제</a:t>
                </a:r>
                <a:endParaRPr lang="ko-KR" altLang="en-US" sz="1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2BCBDC1-C8C5-4559-9732-439DFBA648D8}"/>
                  </a:ext>
                </a:extLst>
              </p:cNvPr>
              <p:cNvSpPr txBox="1"/>
              <p:nvPr/>
            </p:nvSpPr>
            <p:spPr>
              <a:xfrm>
                <a:off x="6050508" y="3530424"/>
                <a:ext cx="4732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도</a:t>
                </a:r>
                <a:r>
                  <a:rPr lang="ko-KR" altLang="en-US" sz="1400" spc="-15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서</a:t>
                </a:r>
                <a:endParaRPr lang="ko-KR" altLang="en-US" sz="1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F2BCBDC1-C8C5-4559-9732-439DFBA648D8}"/>
                  </a:ext>
                </a:extLst>
              </p:cNvPr>
              <p:cNvSpPr txBox="1"/>
              <p:nvPr/>
            </p:nvSpPr>
            <p:spPr>
              <a:xfrm>
                <a:off x="6050508" y="4050159"/>
                <a:ext cx="4732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spc="-150" dirty="0" smtClean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나눔스퀘어OTF" panose="020B0600000101010101" pitchFamily="34" charset="-127"/>
                    <a:ea typeface="나눔스퀘어OTF" panose="020B0600000101010101" pitchFamily="34" charset="-127"/>
                  </a:rPr>
                  <a:t>영화</a:t>
                </a:r>
                <a:endParaRPr lang="ko-KR" altLang="en-US" sz="14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endParaRPr>
              </a:p>
            </p:txBody>
          </p:sp>
        </p:grpSp>
        <p:cxnSp>
          <p:nvCxnSpPr>
            <p:cNvPr id="40" name="직선 화살표 연결선 39"/>
            <p:cNvCxnSpPr/>
            <p:nvPr/>
          </p:nvCxnSpPr>
          <p:spPr>
            <a:xfrm>
              <a:off x="4654124" y="3289437"/>
              <a:ext cx="1216268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화살표 연결선 51"/>
            <p:cNvCxnSpPr/>
            <p:nvPr/>
          </p:nvCxnSpPr>
          <p:spPr>
            <a:xfrm>
              <a:off x="4654124" y="3837489"/>
              <a:ext cx="1216268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화살표 연결선 52"/>
            <p:cNvCxnSpPr/>
            <p:nvPr/>
          </p:nvCxnSpPr>
          <p:spPr>
            <a:xfrm>
              <a:off x="4654124" y="4353049"/>
              <a:ext cx="1216268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5870392" y="3135548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축제 이름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소요시간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경로</a:t>
              </a:r>
              <a:endParaRPr lang="ko-KR" altLang="en-US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5870392" y="3679239"/>
              <a:ext cx="22530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책 제목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저자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카테고리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출판사 등</a:t>
              </a:r>
              <a:endParaRPr lang="ko-KR" altLang="en-US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5870392" y="4199160"/>
              <a:ext cx="18661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순위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영화 제목</a:t>
              </a:r>
              <a:r>
                <a:rPr lang="en-US" altLang="ko-KR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4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개봉일 등</a:t>
              </a:r>
              <a:endParaRPr lang="ko-KR" altLang="en-US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3134456" y="2613248"/>
            <a:ext cx="5662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en-US" altLang="ko-KR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0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위치를 받아 해당 지역의 미세먼지 정보 제공</a:t>
            </a:r>
            <a:endParaRPr lang="ko-KR" altLang="en-US" sz="2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0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01529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시스템 흐름도 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687384" y="2213325"/>
            <a:ext cx="6817233" cy="2555798"/>
            <a:chOff x="1539592" y="1940763"/>
            <a:chExt cx="6817233" cy="2555798"/>
          </a:xfrm>
        </p:grpSpPr>
        <p:sp>
          <p:nvSpPr>
            <p:cNvPr id="24" name="직사각형 23"/>
            <p:cNvSpPr/>
            <p:nvPr/>
          </p:nvSpPr>
          <p:spPr>
            <a:xfrm>
              <a:off x="1539592" y="3184259"/>
              <a:ext cx="1555531" cy="388883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위치정보 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3630733" y="2824884"/>
              <a:ext cx="1276287" cy="388800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날씨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3616433" y="3573142"/>
              <a:ext cx="1290587" cy="388800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미세먼지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2" name="왼쪽 대괄호 1"/>
            <p:cNvSpPr/>
            <p:nvPr/>
          </p:nvSpPr>
          <p:spPr>
            <a:xfrm>
              <a:off x="3389631" y="3007980"/>
              <a:ext cx="226802" cy="759562"/>
            </a:xfrm>
            <a:prstGeom prst="leftBracket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>
              <a:stCxn id="2" idx="1"/>
              <a:endCxn id="24" idx="3"/>
            </p:cNvCxnSpPr>
            <p:nvPr/>
          </p:nvCxnSpPr>
          <p:spPr>
            <a:xfrm flipH="1" flipV="1">
              <a:off x="3095123" y="3378701"/>
              <a:ext cx="29450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왼쪽 대괄호 15"/>
            <p:cNvSpPr/>
            <p:nvPr/>
          </p:nvSpPr>
          <p:spPr>
            <a:xfrm flipH="1">
              <a:off x="4907020" y="3007980"/>
              <a:ext cx="226802" cy="759562"/>
            </a:xfrm>
            <a:prstGeom prst="leftBracket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048223" y="2288022"/>
              <a:ext cx="893738" cy="388800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실내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6048222" y="4107761"/>
              <a:ext cx="893739" cy="388800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실외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11" name="직선 연결선 10"/>
            <p:cNvCxnSpPr>
              <a:stCxn id="16" idx="1"/>
            </p:cNvCxnSpPr>
            <p:nvPr/>
          </p:nvCxnSpPr>
          <p:spPr>
            <a:xfrm>
              <a:off x="5133822" y="3387761"/>
              <a:ext cx="914400" cy="914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>
            <a:xfrm rot="16200000">
              <a:off x="5133822" y="2482422"/>
              <a:ext cx="914400" cy="914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왼쪽 대괄호 27"/>
            <p:cNvSpPr/>
            <p:nvPr/>
          </p:nvSpPr>
          <p:spPr>
            <a:xfrm>
              <a:off x="7232237" y="2102641"/>
              <a:ext cx="226802" cy="759562"/>
            </a:xfrm>
            <a:prstGeom prst="leftBracket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9" name="직선 연결선 28"/>
            <p:cNvCxnSpPr>
              <a:stCxn id="28" idx="1"/>
            </p:cNvCxnSpPr>
            <p:nvPr/>
          </p:nvCxnSpPr>
          <p:spPr>
            <a:xfrm flipH="1" flipV="1">
              <a:off x="6937729" y="2473362"/>
              <a:ext cx="29450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직사각형 29"/>
            <p:cNvSpPr/>
            <p:nvPr/>
          </p:nvSpPr>
          <p:spPr>
            <a:xfrm>
              <a:off x="7459039" y="1940763"/>
              <a:ext cx="893738" cy="388800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영화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7463087" y="2667803"/>
              <a:ext cx="893738" cy="388800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도서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32" name="직선 연결선 31"/>
            <p:cNvCxnSpPr/>
            <p:nvPr/>
          </p:nvCxnSpPr>
          <p:spPr>
            <a:xfrm flipH="1" flipV="1">
              <a:off x="6937729" y="4302161"/>
              <a:ext cx="50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직사각형 32"/>
            <p:cNvSpPr/>
            <p:nvPr/>
          </p:nvSpPr>
          <p:spPr>
            <a:xfrm>
              <a:off x="7459039" y="4107761"/>
              <a:ext cx="893738" cy="388800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축제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6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76710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시스템 흐름도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축제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394086" y="1808818"/>
            <a:ext cx="1555531" cy="38888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위치정보 수신 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309617" y="1698458"/>
            <a:ext cx="1783297" cy="60960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해당 위치의 </a:t>
            </a:r>
            <a:endParaRPr lang="en-US" altLang="ko-KR" sz="16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날씨 정보 출력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3" name="직선 화살표 연결선 2"/>
          <p:cNvCxnSpPr/>
          <p:nvPr/>
        </p:nvCxnSpPr>
        <p:spPr>
          <a:xfrm flipV="1">
            <a:off x="2949617" y="2003259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092914" y="1726259"/>
            <a:ext cx="8194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비 또는 눈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37" name="직선 화살표 연결선 36"/>
          <p:cNvCxnSpPr/>
          <p:nvPr/>
        </p:nvCxnSpPr>
        <p:spPr>
          <a:xfrm flipV="1">
            <a:off x="5092914" y="2003258"/>
            <a:ext cx="82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920914" y="1833981"/>
            <a:ext cx="29835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 또는 눈이 와서 추천 드리지 않아요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3309617" y="2954445"/>
            <a:ext cx="1783297" cy="609601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해당 위치의 </a:t>
            </a:r>
            <a:endParaRPr lang="en-US" altLang="ko-KR" sz="1600" dirty="0" smtClean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미세먼지 정보 출력</a:t>
            </a:r>
            <a:endParaRPr lang="ko-KR" altLang="en-US" sz="1600" dirty="0">
              <a:solidFill>
                <a:schemeClr val="tx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1" name="직선 화살표 연결선 40"/>
          <p:cNvCxnSpPr/>
          <p:nvPr/>
        </p:nvCxnSpPr>
        <p:spPr>
          <a:xfrm flipV="1">
            <a:off x="2952406" y="3235827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24" idx="2"/>
          </p:cNvCxnSpPr>
          <p:nvPr/>
        </p:nvCxnSpPr>
        <p:spPr>
          <a:xfrm flipH="1">
            <a:off x="2171851" y="2197701"/>
            <a:ext cx="1" cy="1046918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 flipH="1">
            <a:off x="2161341" y="3238225"/>
            <a:ext cx="828000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270847" y="295711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나쁨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4" name="직선 화살표 연결선 43"/>
          <p:cNvCxnSpPr/>
          <p:nvPr/>
        </p:nvCxnSpPr>
        <p:spPr>
          <a:xfrm flipV="1">
            <a:off x="5101459" y="3244619"/>
            <a:ext cx="82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912368" y="3064832"/>
            <a:ext cx="33874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미세먼지로 외부활동을 추천하지는 않아요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5" name="직선 화살표 연결선 14"/>
          <p:cNvCxnSpPr>
            <a:stCxn id="26" idx="3"/>
          </p:cNvCxnSpPr>
          <p:nvPr/>
        </p:nvCxnSpPr>
        <p:spPr>
          <a:xfrm>
            <a:off x="5092914" y="2003259"/>
            <a:ext cx="422545" cy="23753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39" idx="3"/>
          </p:cNvCxnSpPr>
          <p:nvPr/>
        </p:nvCxnSpPr>
        <p:spPr>
          <a:xfrm>
            <a:off x="5092914" y="3259246"/>
            <a:ext cx="357211" cy="12267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848567" y="3868847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else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5014400" y="4559785"/>
            <a:ext cx="1172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추천 관광지</a:t>
            </a:r>
            <a:r>
              <a:rPr lang="en-US" altLang="ko-KR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7259" y="4939305"/>
            <a:ext cx="1586397" cy="13142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6" name="그림 45"/>
          <p:cNvPicPr>
            <a:picLocks noChangeAspect="1"/>
          </p:cNvPicPr>
          <p:nvPr/>
        </p:nvPicPr>
        <p:blipFill rotWithShape="1">
          <a:blip r:embed="rId4"/>
          <a:srcRect l="13356"/>
          <a:stretch/>
        </p:blipFill>
        <p:spPr>
          <a:xfrm>
            <a:off x="8431680" y="4933478"/>
            <a:ext cx="1778377" cy="13200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8" name="그림 47"/>
          <p:cNvPicPr>
            <a:picLocks noChangeAspect="1"/>
          </p:cNvPicPr>
          <p:nvPr/>
        </p:nvPicPr>
        <p:blipFill rotWithShape="1">
          <a:blip r:embed="rId5"/>
          <a:srcRect l="12535"/>
          <a:stretch/>
        </p:blipFill>
        <p:spPr>
          <a:xfrm>
            <a:off x="6585473" y="4933478"/>
            <a:ext cx="1654390" cy="13200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841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9686" y="788934"/>
            <a:ext cx="276710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시스템 흐름도 </a:t>
            </a:r>
            <a:r>
              <a:rPr lang="en-US" altLang="ko-KR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</a:t>
            </a:r>
            <a:r>
              <a:rPr lang="ko-KR" altLang="en-US" sz="2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도서</a:t>
            </a:r>
            <a:endParaRPr lang="ko-KR" altLang="en-US" sz="2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E3061-3034-48E2-B316-4D898969D844}"/>
              </a:ext>
            </a:extLst>
          </p:cNvPr>
          <p:cNvSpPr txBox="1"/>
          <p:nvPr/>
        </p:nvSpPr>
        <p:spPr>
          <a:xfrm>
            <a:off x="479686" y="481157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2</a:t>
            </a:r>
            <a:r>
              <a:rPr lang="en-US" altLang="ko-KR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. </a:t>
            </a:r>
            <a:r>
              <a:rPr lang="ko-KR" altLang="en-US" sz="14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 Light" panose="020B0600000101010101" pitchFamily="34" charset="-127"/>
                <a:ea typeface="나눔스퀘어OTF Light" panose="020B0600000101010101" pitchFamily="34" charset="-127"/>
              </a:rPr>
              <a:t>서비스 소개</a:t>
            </a:r>
            <a:endParaRPr lang="ko-KR" altLang="en-US" sz="14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 Light" panose="020B0600000101010101" pitchFamily="34" charset="-127"/>
              <a:ea typeface="나눔스퀘어OTF Light" panose="020B0600000101010101" pitchFamily="34" charset="-127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1191141" y="2586481"/>
            <a:ext cx="9809718" cy="1865588"/>
            <a:chOff x="1191862" y="2586481"/>
            <a:chExt cx="9809718" cy="1865588"/>
          </a:xfrm>
        </p:grpSpPr>
        <p:sp>
          <p:nvSpPr>
            <p:cNvPr id="14" name="직사각형 13"/>
            <p:cNvSpPr/>
            <p:nvPr/>
          </p:nvSpPr>
          <p:spPr>
            <a:xfrm>
              <a:off x="1191862" y="2696841"/>
              <a:ext cx="1555531" cy="388883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위치정보 수신 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3107393" y="2586481"/>
              <a:ext cx="1783297" cy="609601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해당 위치의 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날씨 정보 출력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16" name="직선 화살표 연결선 15"/>
            <p:cNvCxnSpPr/>
            <p:nvPr/>
          </p:nvCxnSpPr>
          <p:spPr>
            <a:xfrm flipV="1">
              <a:off x="2747393" y="2891282"/>
              <a:ext cx="3600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4890690" y="2614282"/>
              <a:ext cx="8194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비 또는 눈</a:t>
              </a:r>
              <a:endPara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18" name="직선 화살표 연결선 17"/>
            <p:cNvCxnSpPr/>
            <p:nvPr/>
          </p:nvCxnSpPr>
          <p:spPr>
            <a:xfrm flipV="1">
              <a:off x="4890690" y="2891281"/>
              <a:ext cx="828000" cy="0"/>
            </a:xfrm>
            <a:prstGeom prst="straightConnector1">
              <a:avLst/>
            </a:prstGeom>
            <a:ln>
              <a:tailEnd type="non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9" name="직사각형 18"/>
            <p:cNvSpPr/>
            <p:nvPr/>
          </p:nvSpPr>
          <p:spPr>
            <a:xfrm>
              <a:off x="3107393" y="3842468"/>
              <a:ext cx="1783297" cy="609601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해당 위치의 </a:t>
              </a:r>
              <a:endParaRPr lang="en-US" altLang="ko-KR" sz="1600" dirty="0" smtClean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600" dirty="0" smtClean="0">
                  <a:solidFill>
                    <a:schemeClr val="tx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미세먼지 정보 출력</a:t>
              </a:r>
              <a:endParaRPr lang="ko-KR" altLang="en-US" sz="1600" dirty="0">
                <a:solidFill>
                  <a:schemeClr val="tx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20" name="직선 연결선 19"/>
            <p:cNvCxnSpPr>
              <a:stCxn id="14" idx="2"/>
            </p:cNvCxnSpPr>
            <p:nvPr/>
          </p:nvCxnSpPr>
          <p:spPr>
            <a:xfrm flipH="1">
              <a:off x="1969627" y="3085724"/>
              <a:ext cx="1" cy="1046918"/>
            </a:xfrm>
            <a:prstGeom prst="line">
              <a:avLst/>
            </a:prstGeom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 flipH="1">
              <a:off x="1959117" y="4126248"/>
              <a:ext cx="828000" cy="0"/>
            </a:xfrm>
            <a:prstGeom prst="line">
              <a:avLst/>
            </a:prstGeom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" name="직선 화살표 연결선 21"/>
            <p:cNvCxnSpPr/>
            <p:nvPr/>
          </p:nvCxnSpPr>
          <p:spPr>
            <a:xfrm flipV="1">
              <a:off x="2750182" y="4123850"/>
              <a:ext cx="3600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pic>
          <p:nvPicPr>
            <p:cNvPr id="4100" name="Picture 4" descr="http://bimage.interpark.com/goods_image/6/4/1/8/270046418g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70651" y="2815401"/>
              <a:ext cx="918078" cy="130673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6622855" y="3298749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[</a:t>
              </a:r>
              <a:r>
                <a:rPr lang="ko-KR" altLang="en-US" sz="16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추천 도서</a:t>
              </a:r>
              <a:r>
                <a:rPr lang="en-US" altLang="ko-KR" sz="1600" spc="-15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]</a:t>
              </a:r>
              <a:endParaRPr lang="ko-KR" altLang="en-US" sz="1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4102" name="Picture 6" descr="http://bimage.interpark.com/goods_image/9/0/2/3/268149023g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33938" y="2813920"/>
              <a:ext cx="885923" cy="130821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pic>
          <p:nvPicPr>
            <p:cNvPr id="4104" name="Picture 8" descr="http://bimage.interpark.com/goods_image/0/5/2/4/272850524g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2672" y="2813920"/>
              <a:ext cx="938908" cy="130821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2BCBDC1-C8C5-4559-9732-439DFBA648D8}"/>
                </a:ext>
              </a:extLst>
            </p:cNvPr>
            <p:cNvSpPr txBox="1"/>
            <p:nvPr/>
          </p:nvSpPr>
          <p:spPr>
            <a:xfrm>
              <a:off x="5068623" y="3845133"/>
              <a:ext cx="4635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나쁨</a:t>
              </a:r>
              <a:endPara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29" name="직선 화살표 연결선 28"/>
            <p:cNvCxnSpPr/>
            <p:nvPr/>
          </p:nvCxnSpPr>
          <p:spPr>
            <a:xfrm flipV="1">
              <a:off x="4899235" y="4132642"/>
              <a:ext cx="828000" cy="0"/>
            </a:xfrm>
            <a:prstGeom prst="straightConnector1">
              <a:avLst/>
            </a:prstGeom>
            <a:ln>
              <a:tailEnd type="non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" name="직선 화살표 연결선 4"/>
            <p:cNvCxnSpPr/>
            <p:nvPr/>
          </p:nvCxnSpPr>
          <p:spPr>
            <a:xfrm>
              <a:off x="5718937" y="2891281"/>
              <a:ext cx="845850" cy="57748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3" name="직선 화살표 연결선 32"/>
            <p:cNvCxnSpPr/>
            <p:nvPr/>
          </p:nvCxnSpPr>
          <p:spPr>
            <a:xfrm flipV="1">
              <a:off x="5727729" y="3555156"/>
              <a:ext cx="845850" cy="57748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cxnSp>
        <p:nvCxnSpPr>
          <p:cNvPr id="39" name="직선 화살표 연결선 38"/>
          <p:cNvCxnSpPr/>
          <p:nvPr/>
        </p:nvCxnSpPr>
        <p:spPr>
          <a:xfrm>
            <a:off x="4898514" y="4147269"/>
            <a:ext cx="357211" cy="12267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/>
          <p:nvPr/>
        </p:nvCxnSpPr>
        <p:spPr>
          <a:xfrm>
            <a:off x="4889969" y="2887086"/>
            <a:ext cx="422545" cy="23753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588738" y="4707429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else</a:t>
            </a:r>
            <a:endParaRPr lang="ko-KR" altLang="en-US" sz="12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2BCBDC1-C8C5-4559-9732-439DFBA648D8}"/>
              </a:ext>
            </a:extLst>
          </p:cNvPr>
          <p:cNvSpPr txBox="1"/>
          <p:nvPr/>
        </p:nvSpPr>
        <p:spPr>
          <a:xfrm>
            <a:off x="4704014" y="5407822"/>
            <a:ext cx="1217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야외활동 추천</a:t>
            </a:r>
            <a:endParaRPr lang="ko-KR" altLang="en-US" sz="16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573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2219</TotalTime>
  <Words>3726</Words>
  <Application>Microsoft Office PowerPoint</Application>
  <PresentationFormat>와이드스크린</PresentationFormat>
  <Paragraphs>554</Paragraphs>
  <Slides>33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1" baseType="lpstr">
      <vt:lpstr>08서울남산체 EB</vt:lpstr>
      <vt:lpstr>나눔스퀘어 Bold</vt:lpstr>
      <vt:lpstr>나눔스퀘어OTF</vt:lpstr>
      <vt:lpstr>나눔스퀘어OTF Bold</vt:lpstr>
      <vt:lpstr>나눔스퀘어OTF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Lim Do Eun</dc:creator>
  <cp:lastModifiedBy>Lim Do Eun</cp:lastModifiedBy>
  <cp:revision>103</cp:revision>
  <dcterms:created xsi:type="dcterms:W3CDTF">2017-12-06T01:02:07Z</dcterms:created>
  <dcterms:modified xsi:type="dcterms:W3CDTF">2017-12-07T14:38:36Z</dcterms:modified>
</cp:coreProperties>
</file>

<file path=docProps/thumbnail.jpeg>
</file>